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349191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2647677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425103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394200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406685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3249552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1890565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79985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45031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389351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E6E93387-7C09-4EC4-BBF2-331507D8EDF6}" type="datetimeFigureOut">
              <a:rPr lang="zh-CN" altLang="en-US" smtClean="0"/>
              <a:t>2020/11/27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2222280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93387-7C09-4EC4-BBF2-331507D8EDF6}" type="datetimeFigureOut">
              <a:rPr lang="zh-CN" altLang="en-US" smtClean="0"/>
              <a:t>2020/11/27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8FA9D-14C5-497A-959B-7D1A5488BB3B}" type="slidenum">
              <a:rPr lang="zh-CN" altLang="en-US" smtClean="0"/>
              <a:t>‹#›</a:t>
            </a:fld>
            <a:endParaRPr lang="zh-CN" altLang="en-US"/>
          </a:p>
        </p:txBody>
      </p:sp>
    </p:spTree>
    <p:extLst>
      <p:ext uri="{BB962C8B-B14F-4D97-AF65-F5344CB8AC3E}">
        <p14:creationId xmlns:p14="http://schemas.microsoft.com/office/powerpoint/2010/main" val="3754831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3BD939F2-7655-45D9-9550-1FD923BE9000}"/>
              </a:ext>
            </a:extLst>
          </p:cNvPr>
          <p:cNvSpPr txBox="1"/>
          <p:nvPr/>
        </p:nvSpPr>
        <p:spPr>
          <a:xfrm>
            <a:off x="254000" y="111760"/>
            <a:ext cx="6939280" cy="307777"/>
          </a:xfrm>
          <a:prstGeom prst="rect">
            <a:avLst/>
          </a:prstGeom>
          <a:noFill/>
        </p:spPr>
        <p:txBody>
          <a:bodyPr wrap="square">
            <a:spAutoFit/>
          </a:bodyPr>
          <a:lstStyle/>
          <a:p>
            <a:r>
              <a:rPr lang="en-US" altLang="zh-CN" sz="1400" b="1" kern="0" dirty="0">
                <a:solidFill>
                  <a:srgbClr val="C00000"/>
                </a:solidFill>
                <a:effectLst/>
                <a:latin typeface="Times New Roman" panose="02020603050405020304" pitchFamily="18" charset="0"/>
                <a:ea typeface="微软雅黑" panose="020B0503020204020204" pitchFamily="34" charset="-122"/>
                <a:cs typeface="Times New Roman" panose="02020603050405020304" pitchFamily="18" charset="0"/>
              </a:rPr>
              <a:t>GC-7890B </a:t>
            </a:r>
            <a:r>
              <a:rPr lang="zh-CN" altLang="zh-CN" sz="1400" b="1" kern="0" dirty="0">
                <a:solidFill>
                  <a:srgbClr val="C00000"/>
                </a:solidFill>
                <a:effectLst/>
                <a:latin typeface="微软雅黑" panose="020B0503020204020204" pitchFamily="34" charset="-122"/>
                <a:ea typeface="微软雅黑" panose="020B0503020204020204" pitchFamily="34" charset="-122"/>
                <a:cs typeface="宋体" panose="02010600030101010101" pitchFamily="2" charset="-122"/>
              </a:rPr>
              <a:t>气相色谱仪</a:t>
            </a:r>
            <a:r>
              <a:rPr lang="en-US" altLang="zh-CN" sz="1400" b="1" kern="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altLang="zh-CN" sz="14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文本框 4">
            <a:extLst>
              <a:ext uri="{FF2B5EF4-FFF2-40B4-BE49-F238E27FC236}">
                <a16:creationId xmlns:a16="http://schemas.microsoft.com/office/drawing/2014/main" id="{46DC9602-F833-4B15-AAA3-C784D8E5635C}"/>
              </a:ext>
            </a:extLst>
          </p:cNvPr>
          <p:cNvSpPr txBox="1"/>
          <p:nvPr/>
        </p:nvSpPr>
        <p:spPr>
          <a:xfrm>
            <a:off x="254000" y="388322"/>
            <a:ext cx="5547360" cy="523220"/>
          </a:xfrm>
          <a:prstGeom prst="rect">
            <a:avLst/>
          </a:prstGeom>
          <a:noFill/>
        </p:spPr>
        <p:txBody>
          <a:bodyPr wrap="square">
            <a:spAutoFit/>
          </a:bodyPr>
          <a:lstStyle/>
          <a:p>
            <a:r>
              <a:rPr lang="en-US" altLang="zh-CN" sz="1400" b="1" kern="0" dirty="0">
                <a:solidFill>
                  <a:srgbClr val="C00000"/>
                </a:solidFill>
                <a:effectLst/>
                <a:latin typeface="Times New Roman" panose="02020603050405020304" pitchFamily="18" charset="0"/>
                <a:ea typeface="微软雅黑" panose="020B0503020204020204" pitchFamily="34" charset="-122"/>
                <a:cs typeface="Times New Roman" panose="02020603050405020304" pitchFamily="18" charset="0"/>
              </a:rPr>
              <a:t>GC-7890B </a:t>
            </a:r>
            <a:r>
              <a:rPr lang="en-US" altLang="zh-CN" sz="1400" b="1" kern="100" dirty="0">
                <a:solidFill>
                  <a:srgbClr val="C00000"/>
                </a:solidFill>
                <a:effectLst/>
                <a:latin typeface="Times New Roman" panose="02020603050405020304" pitchFamily="18" charset="0"/>
                <a:ea typeface="微软雅黑" panose="020B0503020204020204" pitchFamily="34" charset="-122"/>
                <a:cs typeface="Times New Roman" panose="02020603050405020304" pitchFamily="18" charset="0"/>
              </a:rPr>
              <a:t>Gas Chromatograph</a:t>
            </a:r>
            <a:endParaRPr lang="zh-CN" altLang="zh-CN" sz="1400" b="1" kern="100" dirty="0">
              <a:solidFill>
                <a:srgbClr val="C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p>
            <a:endParaRPr lang="zh-CN" altLang="zh-CN" sz="1400" b="1"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a:extLst>
              <a:ext uri="{FF2B5EF4-FFF2-40B4-BE49-F238E27FC236}">
                <a16:creationId xmlns:a16="http://schemas.microsoft.com/office/drawing/2014/main" id="{DBA3E427-2276-41E9-9B6A-77304F3B8063}"/>
              </a:ext>
            </a:extLst>
          </p:cNvPr>
          <p:cNvSpPr/>
          <p:nvPr/>
        </p:nvSpPr>
        <p:spPr>
          <a:xfrm>
            <a:off x="284480" y="696099"/>
            <a:ext cx="8575040" cy="23368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ndParaRPr>
          </a:p>
        </p:txBody>
      </p:sp>
      <p:cxnSp>
        <p:nvCxnSpPr>
          <p:cNvPr id="10" name="直接连接符 9">
            <a:extLst>
              <a:ext uri="{FF2B5EF4-FFF2-40B4-BE49-F238E27FC236}">
                <a16:creationId xmlns:a16="http://schemas.microsoft.com/office/drawing/2014/main" id="{C89201F3-F6DE-4AD1-B3C1-B6061D6BEC89}"/>
              </a:ext>
            </a:extLst>
          </p:cNvPr>
          <p:cNvCxnSpPr>
            <a:stCxn id="8" idx="1"/>
            <a:endCxn id="8" idx="3"/>
          </p:cNvCxnSpPr>
          <p:nvPr/>
        </p:nvCxnSpPr>
        <p:spPr>
          <a:xfrm>
            <a:off x="284480" y="812939"/>
            <a:ext cx="8575040" cy="0"/>
          </a:xfrm>
          <a:prstGeom prst="line">
            <a:avLst/>
          </a:prstGeom>
          <a:ln w="57150"/>
          <a:effectLst>
            <a:glow rad="101600">
              <a:srgbClr val="FFFF00">
                <a:alpha val="60000"/>
              </a:srgbClr>
            </a:glow>
          </a:effectLst>
        </p:spPr>
        <p:style>
          <a:lnRef idx="3">
            <a:schemeClr val="accent2"/>
          </a:lnRef>
          <a:fillRef idx="0">
            <a:schemeClr val="accent2"/>
          </a:fillRef>
          <a:effectRef idx="2">
            <a:schemeClr val="accent2"/>
          </a:effectRef>
          <a:fontRef idx="minor">
            <a:schemeClr val="tx1"/>
          </a:fontRef>
        </p:style>
      </p:cxnSp>
      <p:sp>
        <p:nvSpPr>
          <p:cNvPr id="12" name="文本框 11">
            <a:extLst>
              <a:ext uri="{FF2B5EF4-FFF2-40B4-BE49-F238E27FC236}">
                <a16:creationId xmlns:a16="http://schemas.microsoft.com/office/drawing/2014/main" id="{D4198D22-47E2-4638-9604-5CB5138B5C60}"/>
              </a:ext>
            </a:extLst>
          </p:cNvPr>
          <p:cNvSpPr txBox="1"/>
          <p:nvPr/>
        </p:nvSpPr>
        <p:spPr>
          <a:xfrm>
            <a:off x="284480" y="1059973"/>
            <a:ext cx="5669280" cy="1595950"/>
          </a:xfrm>
          <a:prstGeom prst="rect">
            <a:avLst/>
          </a:prstGeom>
          <a:noFill/>
        </p:spPr>
        <p:txBody>
          <a:bodyPr wrap="square">
            <a:spAutoFit/>
          </a:bodyPr>
          <a:lstStyle/>
          <a:p>
            <a:pPr algn="just">
              <a:lnSpc>
                <a:spcPts val="2000"/>
              </a:lnSpc>
            </a:pPr>
            <a:r>
              <a:rPr lang="zh-CN" altLang="zh-CN" sz="1000" b="1" kern="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主要功能及应用：</a:t>
            </a:r>
            <a:endParaRPr lang="zh-CN" altLang="zh-CN" sz="10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indent="304800" algn="just">
              <a:lnSpc>
                <a:spcPts val="2000"/>
              </a:lnSpc>
            </a:pP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气相色谱仪是轻化工程化学及仪器分析科学的一个新的重要的分支，已广泛应用于各项研究领域中，随着科学技术的发展，气相色谱法作为一种新型分离分析技术被迅速发展起来，它是一种高</a:t>
            </a:r>
            <a:r>
              <a:rPr lang="zh-CN" altLang="zh-CN" sz="1000" kern="0" dirty="0">
                <a:effectLst/>
                <a:latin typeface="微软雅黑" panose="020B0503020204020204" pitchFamily="34" charset="-122"/>
                <a:ea typeface="微软雅黑" panose="020B0503020204020204" pitchFamily="34" charset="-122"/>
              </a:rPr>
              <a:t> </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效能、选择性好、灵敏度高、应用广泛的仪器分析方法。国内外大多数大学、科研院所都配置多台气相色谱仪</a:t>
            </a:r>
            <a:r>
              <a:rPr lang="en-US" altLang="zh-CN" sz="1000" kern="0" dirty="0">
                <a:effectLst/>
                <a:latin typeface="微软雅黑" panose="020B0503020204020204" pitchFamily="34" charset="-122"/>
                <a:ea typeface="微软雅黑" panose="020B0503020204020204" pitchFamily="34" charset="-122"/>
              </a:rPr>
              <a:t>,</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基本上所有的化学分析领域的科研都需要用到气相色谱仪的基础鉴定作用，从而促进轻化工程各学科科研的深层次研究及发展。</a:t>
            </a:r>
            <a:endParaRPr lang="zh-CN" altLang="zh-CN" sz="1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7" name="文本框 16">
            <a:extLst>
              <a:ext uri="{FF2B5EF4-FFF2-40B4-BE49-F238E27FC236}">
                <a16:creationId xmlns:a16="http://schemas.microsoft.com/office/drawing/2014/main" id="{B0497D6C-B74A-4B1E-9D17-6BE994A986EA}"/>
              </a:ext>
            </a:extLst>
          </p:cNvPr>
          <p:cNvSpPr txBox="1"/>
          <p:nvPr/>
        </p:nvSpPr>
        <p:spPr>
          <a:xfrm>
            <a:off x="254000" y="4340952"/>
            <a:ext cx="5008880" cy="1597617"/>
          </a:xfrm>
          <a:prstGeom prst="rect">
            <a:avLst/>
          </a:prstGeom>
          <a:noFill/>
        </p:spPr>
        <p:txBody>
          <a:bodyPr wrap="square">
            <a:spAutoFit/>
          </a:bodyPr>
          <a:lstStyle/>
          <a:p>
            <a:pPr algn="just">
              <a:lnSpc>
                <a:spcPts val="2000"/>
              </a:lnSpc>
            </a:pPr>
            <a:r>
              <a:rPr lang="zh-CN" altLang="zh-CN" sz="1000" b="1" kern="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主要特点：</a:t>
            </a:r>
            <a:endParaRPr lang="zh-CN" altLang="zh-CN" sz="1000" b="1"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ts val="2000"/>
              </a:lnSpc>
            </a:pPr>
            <a:r>
              <a:rPr lang="en-US"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1000" kern="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三大保护：过温保护</a:t>
            </a:r>
            <a:r>
              <a:rPr lang="zh-CN" altLang="en-US" sz="1000" kern="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过流保护</a:t>
            </a:r>
            <a:r>
              <a:rPr lang="zh-CN" altLang="en-US" sz="1000" kern="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死机保护</a:t>
            </a:r>
            <a:endParaRPr lang="zh-CN" altLang="zh-CN" sz="1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ts val="2000"/>
              </a:lnSpc>
            </a:pPr>
            <a:r>
              <a:rPr lang="en-US" altLang="zh-CN" sz="1000"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2</a:t>
            </a:r>
            <a:r>
              <a:rPr lang="zh-CN" altLang="en-US" sz="1000"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a:t>
            </a:r>
            <a:r>
              <a:rPr lang="en-US" altLang="zh-CN" sz="1000"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GC-7890B</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型气相色谱仪能够进行六路温控， </a:t>
            </a:r>
            <a:endParaRPr lang="en-US" altLang="zh-CN" sz="1000" kern="100" dirty="0">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ts val="2000"/>
              </a:lnSpc>
            </a:pPr>
            <a:r>
              <a:rPr lang="en-US"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1000" kern="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气路控制器采用外置式，气流比调节直观易懂，控制灵活，而且一旦出现某一气路问题可以立即切换，对主机操作无影响，维护方便。</a:t>
            </a:r>
            <a:endParaRPr lang="en-US" altLang="zh-CN" sz="1000" kern="100" dirty="0">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ts val="2000"/>
              </a:lnSpc>
            </a:pPr>
            <a:r>
              <a:rPr lang="en-US"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4</a:t>
            </a:r>
            <a:r>
              <a:rPr lang="zh-CN" altLang="en-US" sz="1000" kern="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000" kern="0" dirty="0">
                <a:effectLst/>
                <a:latin typeface="微软雅黑" panose="020B0503020204020204" pitchFamily="34" charset="-122"/>
                <a:ea typeface="微软雅黑" panose="020B0503020204020204" pitchFamily="34" charset="-122"/>
                <a:cs typeface="Times New Roman" panose="02020603050405020304" pitchFamily="18" charset="0"/>
              </a:rPr>
              <a:t>主机内各风叶采用模具一次成型，对称性好，避免在运转时出现不平衡而产生噪声。</a:t>
            </a:r>
            <a:endParaRPr lang="zh-CN" altLang="zh-CN" sz="1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0" name="文本框 19">
            <a:extLst>
              <a:ext uri="{FF2B5EF4-FFF2-40B4-BE49-F238E27FC236}">
                <a16:creationId xmlns:a16="http://schemas.microsoft.com/office/drawing/2014/main" id="{19D908A1-EB5A-4BC0-B6A2-375B300C4445}"/>
              </a:ext>
            </a:extLst>
          </p:cNvPr>
          <p:cNvSpPr txBox="1"/>
          <p:nvPr/>
        </p:nvSpPr>
        <p:spPr>
          <a:xfrm>
            <a:off x="5953760" y="4611831"/>
            <a:ext cx="3007360" cy="331116"/>
          </a:xfrm>
          <a:prstGeom prst="rect">
            <a:avLst/>
          </a:prstGeom>
          <a:noFill/>
        </p:spPr>
        <p:txBody>
          <a:bodyPr wrap="square">
            <a:spAutoFit/>
          </a:bodyPr>
          <a:lstStyle/>
          <a:p>
            <a:pPr algn="just">
              <a:lnSpc>
                <a:spcPts val="2000"/>
              </a:lnSpc>
            </a:pPr>
            <a:r>
              <a:rPr lang="zh-CN" altLang="zh-CN" sz="1400" b="1" kern="100" dirty="0">
                <a:solidFill>
                  <a:srgbClr val="C00000"/>
                </a:solidFill>
                <a:effectLst/>
                <a:latin typeface="Times New Roman" panose="02020603050405020304" pitchFamily="18" charset="0"/>
                <a:ea typeface="等线" panose="02010600030101010101" pitchFamily="2" charset="-122"/>
                <a:cs typeface="Times New Roman" panose="02020603050405020304" pitchFamily="18" charset="0"/>
              </a:rPr>
              <a:t>生产厂家：</a:t>
            </a:r>
            <a:r>
              <a:rPr lang="zh-CN" altLang="en-US" sz="1400"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安捷伦</a:t>
            </a:r>
            <a:r>
              <a:rPr lang="zh-CN" altLang="zh-CN" sz="14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公司</a:t>
            </a:r>
            <a:endParaRPr lang="zh-CN" altLang="zh-CN" sz="1400" kern="100" dirty="0">
              <a:solidFill>
                <a:srgbClr val="C0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3" name="矩形 22">
            <a:extLst>
              <a:ext uri="{FF2B5EF4-FFF2-40B4-BE49-F238E27FC236}">
                <a16:creationId xmlns:a16="http://schemas.microsoft.com/office/drawing/2014/main" id="{6054A055-524B-41AF-AEA3-555218160C3F}"/>
              </a:ext>
            </a:extLst>
          </p:cNvPr>
          <p:cNvSpPr/>
          <p:nvPr/>
        </p:nvSpPr>
        <p:spPr>
          <a:xfrm>
            <a:off x="5953760" y="5287631"/>
            <a:ext cx="1960880" cy="10207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t>联系人：李凯欣</a:t>
            </a:r>
            <a:endParaRPr lang="en-US" altLang="zh-CN" sz="2000" dirty="0"/>
          </a:p>
          <a:p>
            <a:pPr algn="ctr"/>
            <a:r>
              <a:rPr lang="en-US" altLang="zh-CN" sz="2000" dirty="0"/>
              <a:t>13632342551</a:t>
            </a:r>
            <a:endParaRPr lang="zh-CN" altLang="en-US" sz="2000" dirty="0"/>
          </a:p>
        </p:txBody>
      </p:sp>
      <p:sp>
        <p:nvSpPr>
          <p:cNvPr id="11" name="Rectangle 5">
            <a:extLst>
              <a:ext uri="{FF2B5EF4-FFF2-40B4-BE49-F238E27FC236}">
                <a16:creationId xmlns:a16="http://schemas.microsoft.com/office/drawing/2014/main" id="{ABBEAB88-70FF-4431-87EF-EE77EDDEE216}"/>
              </a:ext>
            </a:extLst>
          </p:cNvPr>
          <p:cNvSpPr>
            <a:spLocks noChangeArrowheads="1"/>
          </p:cNvSpPr>
          <p:nvPr/>
        </p:nvSpPr>
        <p:spPr bwMode="auto">
          <a:xfrm>
            <a:off x="284480" y="2523348"/>
            <a:ext cx="4572000" cy="1854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2000"/>
              </a:lnSpc>
              <a:spcBef>
                <a:spcPct val="0"/>
              </a:spcBef>
              <a:spcAft>
                <a:spcPct val="0"/>
              </a:spcAft>
              <a:buClrTx/>
              <a:buSzTx/>
              <a:buFontTx/>
              <a:buNone/>
              <a:tabLst/>
            </a:pPr>
            <a:r>
              <a:rPr kumimoji="0" lang="zh-CN" altLang="en-US" sz="1000" b="1" i="0" u="none" strike="noStrike" cap="none" normalizeH="0" baseline="0" dirty="0">
                <a:ln>
                  <a:noFill/>
                </a:ln>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主要技术指标：</a:t>
            </a:r>
            <a:endParaRPr kumimoji="0" lang="en-US" altLang="zh-CN" sz="1000" b="1" i="0" u="none" strike="noStrike" cap="none" normalizeH="0" baseline="0" dirty="0">
              <a:ln>
                <a:noFill/>
              </a:ln>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marL="0" marR="0" lvl="0" indent="0" algn="l" defTabSz="914400" rtl="0" eaLnBrk="0" fontAlgn="base" latinLnBrk="0" hangingPunct="0">
              <a:lnSpc>
                <a:spcPts val="2000"/>
              </a:lnSpc>
              <a:spcBef>
                <a:spcPct val="0"/>
              </a:spcBef>
              <a:spcAft>
                <a:spcPct val="0"/>
              </a:spcAft>
              <a:buClrTx/>
              <a:buSzTx/>
              <a:buFontTx/>
              <a:buNone/>
              <a:tabLst/>
            </a:pP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控温范围：室温上室温</a:t>
            </a: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+4°C–450°C</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（增量</a:t>
            </a: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0.1℃</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endPar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ts val="2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控压精度：</a:t>
            </a: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0.001psi</a:t>
            </a:r>
            <a:endPar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ts val="2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FID</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检测器检出限：</a:t>
            </a: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1.4pg C/s</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endPar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ts val="2000"/>
              </a:lnSpc>
              <a:spcBef>
                <a:spcPct val="0"/>
              </a:spcBef>
              <a:spcAft>
                <a:spcPct val="0"/>
              </a:spcAft>
              <a:buClrTx/>
              <a:buSzTx/>
              <a:buFontTx/>
              <a:buNone/>
              <a:tabLst/>
            </a:pP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进样口：专利的扳转式顶部密封系统，更换衬管无需拆卸螺丝；</a:t>
            </a:r>
            <a:endPar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ts val="2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FID</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检出限：</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a:t>
            </a: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1.4pg </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碳</a:t>
            </a: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/s</a:t>
            </a:r>
          </a:p>
          <a:p>
            <a:pPr marL="0" marR="0" lvl="0" indent="0" algn="l" defTabSz="914400" rtl="0" eaLnBrk="0" fontAlgn="base" latinLnBrk="0" hangingPunct="0">
              <a:lnSpc>
                <a:spcPts val="2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TCD</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检测器：单丝热导设计，具有非常好的灵敏度指标</a:t>
            </a:r>
            <a:r>
              <a:rPr kumimoji="0" lang="zh-CN" altLang="en-US" sz="1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 </a:t>
            </a:r>
          </a:p>
        </p:txBody>
      </p:sp>
      <p:pic>
        <p:nvPicPr>
          <p:cNvPr id="15" name="图片 14">
            <a:extLst>
              <a:ext uri="{FF2B5EF4-FFF2-40B4-BE49-F238E27FC236}">
                <a16:creationId xmlns:a16="http://schemas.microsoft.com/office/drawing/2014/main" id="{411A4053-4B82-4AF4-AFC7-F6A31B054F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4080" y="1599252"/>
            <a:ext cx="3078480" cy="3012579"/>
          </a:xfrm>
          <a:prstGeom prst="rect">
            <a:avLst/>
          </a:prstGeom>
        </p:spPr>
      </p:pic>
    </p:spTree>
    <p:extLst>
      <p:ext uri="{BB962C8B-B14F-4D97-AF65-F5344CB8AC3E}">
        <p14:creationId xmlns:p14="http://schemas.microsoft.com/office/powerpoint/2010/main" val="3542441784"/>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TotalTime>
  <Words>300</Words>
  <Application>Microsoft Office PowerPoint</Application>
  <PresentationFormat>全屏显示(4:3)</PresentationFormat>
  <Paragraphs>19</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等线</vt:lpstr>
      <vt:lpstr>微软雅黑</vt:lpstr>
      <vt:lpstr>Arial</vt:lpstr>
      <vt:lpstr>Calibri</vt:lpstr>
      <vt:lpstr>Calibri Light</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留青</dc:creator>
  <cp:lastModifiedBy>留青</cp:lastModifiedBy>
  <cp:revision>18</cp:revision>
  <dcterms:created xsi:type="dcterms:W3CDTF">2020-11-24T02:55:14Z</dcterms:created>
  <dcterms:modified xsi:type="dcterms:W3CDTF">2020-11-27T09:03:26Z</dcterms:modified>
</cp:coreProperties>
</file>