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-3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pPr/>
              <a:t>2020/12/7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491915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pPr/>
              <a:t>2020/12/7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647677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pPr/>
              <a:t>2020/12/7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251030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pPr/>
              <a:t>2020/12/7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942006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pPr/>
              <a:t>2020/12/7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06685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pPr/>
              <a:t>2020/12/7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249552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pPr/>
              <a:t>2020/12/7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1890565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pPr/>
              <a:t>2020/12/7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799857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pPr/>
              <a:t>2020/12/7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450311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pPr/>
              <a:t>2020/12/7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893517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93387-7C09-4EC4-BBF2-331507D8EDF6}" type="datetimeFigureOut">
              <a:rPr lang="zh-CN" altLang="en-US" smtClean="0"/>
              <a:pPr/>
              <a:t>2020/12/7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8FA9D-14C5-497A-959B-7D1A5488BB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222228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93387-7C09-4EC4-BBF2-331507D8EDF6}" type="datetimeFigureOut">
              <a:rPr lang="zh-CN" altLang="en-US" smtClean="0"/>
              <a:pPr/>
              <a:t>2020/12/7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8FA9D-14C5-497A-959B-7D1A5488BB3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="" xmlns:p14="http://schemas.microsoft.com/office/powerpoint/2010/main" val="3754831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="" xmlns:a16="http://schemas.microsoft.com/office/drawing/2014/main" id="{3BD939F2-7655-45D9-9550-1FD923BE9000}"/>
              </a:ext>
            </a:extLst>
          </p:cNvPr>
          <p:cNvSpPr txBox="1"/>
          <p:nvPr/>
        </p:nvSpPr>
        <p:spPr>
          <a:xfrm>
            <a:off x="230347" y="8042"/>
            <a:ext cx="693928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zh-CN" sz="2400" kern="0" dirty="0">
                <a:solidFill>
                  <a:srgbClr val="FF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激光共聚焦</a:t>
            </a:r>
            <a:r>
              <a:rPr lang="zh-CN" altLang="en-US" sz="2400" kern="0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及</a:t>
            </a:r>
            <a:r>
              <a:rPr lang="zh-CN" altLang="zh-CN" sz="2400" kern="0" dirty="0">
                <a:solidFill>
                  <a:srgbClr val="FF0000"/>
                </a:solidFill>
                <a:effectLst/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全内反射荧光显微镜</a:t>
            </a:r>
            <a:endParaRPr lang="zh-CN" altLang="zh-CN" sz="2400" kern="100" dirty="0">
              <a:solidFill>
                <a:srgbClr val="FF0000"/>
              </a:solidFill>
              <a:effectLst/>
              <a:latin typeface="黑体" panose="02010609060101010101" pitchFamily="49" charset="-122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="" xmlns:a16="http://schemas.microsoft.com/office/drawing/2014/main" id="{46DC9602-F833-4B15-AAA3-C784D8E5635C}"/>
              </a:ext>
            </a:extLst>
          </p:cNvPr>
          <p:cNvSpPr txBox="1"/>
          <p:nvPr/>
        </p:nvSpPr>
        <p:spPr>
          <a:xfrm>
            <a:off x="260034" y="386389"/>
            <a:ext cx="687990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1600" b="1" kern="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等线" panose="02010600030101010101" pitchFamily="2" charset="-122"/>
                <a:cs typeface="Times New Roman" panose="02020603050405020304" pitchFamily="18" charset="0"/>
              </a:rPr>
              <a:t>Laser confocal total internal reflection fluorescence microscopy</a:t>
            </a:r>
            <a:endParaRPr lang="zh-CN" altLang="zh-CN" sz="1600" b="1" kern="1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矩形 7">
            <a:extLst>
              <a:ext uri="{FF2B5EF4-FFF2-40B4-BE49-F238E27FC236}">
                <a16:creationId xmlns="" xmlns:a16="http://schemas.microsoft.com/office/drawing/2014/main" id="{DBA3E427-2276-41E9-9B6A-77304F3B8063}"/>
              </a:ext>
            </a:extLst>
          </p:cNvPr>
          <p:cNvSpPr/>
          <p:nvPr/>
        </p:nvSpPr>
        <p:spPr>
          <a:xfrm>
            <a:off x="284480" y="749439"/>
            <a:ext cx="8575040" cy="233680"/>
          </a:xfrm>
          <a:prstGeom prst="rect">
            <a:avLst/>
          </a:prstGeom>
          <a:gradFill flip="none" rotWithShape="1">
            <a:gsLst>
              <a:gs pos="0">
                <a:srgbClr val="C00000">
                  <a:shade val="30000"/>
                  <a:satMod val="115000"/>
                </a:srgbClr>
              </a:gs>
              <a:gs pos="50000">
                <a:srgbClr val="C00000">
                  <a:shade val="67500"/>
                  <a:satMod val="115000"/>
                </a:srgbClr>
              </a:gs>
              <a:gs pos="100000">
                <a:srgbClr val="C000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C00000"/>
              </a:solidFill>
            </a:endParaRPr>
          </a:p>
        </p:txBody>
      </p:sp>
      <p:cxnSp>
        <p:nvCxnSpPr>
          <p:cNvPr id="10" name="直接连接符 9">
            <a:extLst>
              <a:ext uri="{FF2B5EF4-FFF2-40B4-BE49-F238E27FC236}">
                <a16:creationId xmlns="" xmlns:a16="http://schemas.microsoft.com/office/drawing/2014/main" id="{C89201F3-F6DE-4AD1-B3C1-B6061D6BEC89}"/>
              </a:ext>
            </a:extLst>
          </p:cNvPr>
          <p:cNvCxnSpPr>
            <a:cxnSpLocks/>
            <a:stCxn id="8" idx="1"/>
            <a:endCxn id="8" idx="3"/>
          </p:cNvCxnSpPr>
          <p:nvPr/>
        </p:nvCxnSpPr>
        <p:spPr>
          <a:xfrm>
            <a:off x="284480" y="866279"/>
            <a:ext cx="8575040" cy="0"/>
          </a:xfrm>
          <a:prstGeom prst="line">
            <a:avLst/>
          </a:prstGeom>
          <a:ln w="57150"/>
          <a:effectLst>
            <a:glow rad="101600">
              <a:srgbClr val="FFFF00">
                <a:alpha val="60000"/>
              </a:srgbClr>
            </a:glo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文本框 11">
            <a:extLst>
              <a:ext uri="{FF2B5EF4-FFF2-40B4-BE49-F238E27FC236}">
                <a16:creationId xmlns="" xmlns:a16="http://schemas.microsoft.com/office/drawing/2014/main" id="{D4198D22-47E2-4638-9604-5CB5138B5C60}"/>
              </a:ext>
            </a:extLst>
          </p:cNvPr>
          <p:cNvSpPr txBox="1"/>
          <p:nvPr/>
        </p:nvSpPr>
        <p:spPr>
          <a:xfrm>
            <a:off x="665481" y="1014337"/>
            <a:ext cx="7419340" cy="134197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</a:pPr>
            <a:r>
              <a:rPr lang="zh-CN" altLang="zh-CN" b="1" kern="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主要功能及应用：</a:t>
            </a:r>
            <a:endParaRPr lang="zh-CN" altLang="zh-CN" b="1" kern="1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304800" algn="just">
              <a:lnSpc>
                <a:spcPct val="150000"/>
              </a:lnSpc>
            </a:pPr>
            <a:r>
              <a:rPr lang="zh-CN" altLang="zh-CN" sz="1100" kern="0" spc="4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用激光作扫描光源，逐点、逐行、逐面快速扫描成像。系统经一次调焦，扫描限制在样品的一个平面内。调焦深度不一样时，就可以获得样品不同深度层次的图像，这些图像信息都储于计算机内，通过计算机分析和模拟，就能显示细胞样品的立体结构。</a:t>
            </a:r>
            <a:r>
              <a:rPr lang="zh-CN" altLang="zh-CN" sz="1100" kern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共聚焦显微镜的应用领域：细胞生物学、生物化学、药理学、生理学、遗传学和胚胎学、神经生物学、微生物学和寄生虫学、病理学研究及病理学临床诊断。</a:t>
            </a:r>
            <a:r>
              <a:rPr lang="en-US" altLang="zh-CN" sz="1100" kern="0" dirty="0">
                <a:solidFill>
                  <a:srgbClr val="333333"/>
                </a:solidFill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  </a:t>
            </a:r>
            <a:endParaRPr lang="zh-CN" altLang="zh-CN" sz="1100" kern="100" dirty="0">
              <a:effectLst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="" xmlns:a16="http://schemas.microsoft.com/office/drawing/2014/main" id="{614A6BB8-6B48-4DDB-981F-5B13C776AA22}"/>
              </a:ext>
            </a:extLst>
          </p:cNvPr>
          <p:cNvSpPr txBox="1"/>
          <p:nvPr/>
        </p:nvSpPr>
        <p:spPr>
          <a:xfrm>
            <a:off x="665481" y="2502612"/>
            <a:ext cx="4287519" cy="20002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b="1" kern="0" dirty="0">
                <a:solidFill>
                  <a:srgbClr val="C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主要技术指标：</a:t>
            </a:r>
            <a:endParaRPr lang="en-US" altLang="zh-CN" b="1" kern="10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zh-CN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电动倒置荧光显微镜，带</a:t>
            </a:r>
            <a:r>
              <a:rPr lang="en-US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Z</a:t>
            </a:r>
            <a:r>
              <a:rPr lang="zh-CN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轴自动聚焦和防漂移装置；</a:t>
            </a:r>
            <a:endParaRPr lang="en-US" altLang="zh-CN" sz="1100" kern="0" spc="40" dirty="0">
              <a:solidFill>
                <a:srgbClr val="333333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zh-CN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配备</a:t>
            </a:r>
            <a:r>
              <a:rPr lang="en-US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个激光器（</a:t>
            </a:r>
            <a:r>
              <a:rPr lang="en-US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405nm </a:t>
            </a:r>
            <a:r>
              <a:rPr lang="zh-CN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559nm</a:t>
            </a:r>
            <a:r>
              <a:rPr lang="zh-CN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635nm</a:t>
            </a:r>
            <a:r>
              <a:rPr lang="zh-CN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），</a:t>
            </a:r>
            <a:endParaRPr lang="en-US" altLang="zh-CN" sz="1100" kern="0" spc="40" dirty="0">
              <a:solidFill>
                <a:srgbClr val="333333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个荧光通道</a:t>
            </a:r>
            <a:r>
              <a:rPr lang="en-US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, </a:t>
            </a:r>
            <a:r>
              <a:rPr lang="zh-CN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及</a:t>
            </a:r>
            <a:r>
              <a:rPr lang="en-US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个透射光通道；</a:t>
            </a:r>
            <a:endParaRPr lang="en-US" altLang="zh-CN" sz="1100" kern="0" spc="40" dirty="0">
              <a:solidFill>
                <a:srgbClr val="333333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CN" altLang="en-US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zh-CN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具有全内反射荧光（</a:t>
            </a:r>
            <a:r>
              <a:rPr lang="en-US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EVA</a:t>
            </a:r>
            <a:r>
              <a:rPr lang="zh-CN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）模块</a:t>
            </a:r>
            <a:endParaRPr lang="en-US" altLang="zh-CN" sz="1100" kern="0" spc="40" dirty="0">
              <a:solidFill>
                <a:srgbClr val="333333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CN" altLang="en-US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zh-CN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CCD相机成像速率200Hz</a:t>
            </a:r>
          </a:p>
          <a:p>
            <a:pPr algn="just">
              <a:lnSpc>
                <a:spcPts val="2000"/>
              </a:lnSpc>
            </a:pPr>
            <a:endParaRPr lang="zh-CN" altLang="zh-CN" sz="1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="" xmlns:a16="http://schemas.microsoft.com/office/drawing/2014/main" id="{B0497D6C-B74A-4B1E-9D17-6BE994A986EA}"/>
              </a:ext>
            </a:extLst>
          </p:cNvPr>
          <p:cNvSpPr txBox="1"/>
          <p:nvPr/>
        </p:nvSpPr>
        <p:spPr>
          <a:xfrm>
            <a:off x="665481" y="4415525"/>
            <a:ext cx="4287519" cy="17463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zh-CN" b="1" kern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主要特点：</a:t>
            </a:r>
          </a:p>
          <a:p>
            <a:pPr algn="just">
              <a:lnSpc>
                <a:spcPct val="150000"/>
              </a:lnSpc>
            </a:pPr>
            <a:r>
              <a:rPr lang="en-US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zh-CN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信噪比高</a:t>
            </a:r>
            <a:r>
              <a:rPr lang="zh-CN" altLang="en-US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endParaRPr lang="en-US" altLang="zh-CN" sz="1100" kern="0" spc="40" dirty="0">
              <a:solidFill>
                <a:srgbClr val="333333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lang="zh-CN" altLang="en-US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zh-CN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分辨率高</a:t>
            </a:r>
            <a:r>
              <a:rPr lang="zh-CN" altLang="en-US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；</a:t>
            </a:r>
            <a:endParaRPr lang="en-US" altLang="zh-CN" sz="1100" kern="0" spc="40" dirty="0">
              <a:solidFill>
                <a:srgbClr val="333333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zh-CN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zh-CN" altLang="zh-CN" sz="1100" kern="0" spc="40" dirty="0">
                <a:solidFill>
                  <a:srgbClr val="333333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对生物样本损伤小（相对电镜）可以进行活体物质的研究和单分子的动态研究。</a:t>
            </a:r>
          </a:p>
          <a:p>
            <a:pPr algn="just">
              <a:lnSpc>
                <a:spcPts val="2000"/>
              </a:lnSpc>
            </a:pPr>
            <a:endParaRPr lang="zh-CN" altLang="zh-CN" sz="1000" kern="100" dirty="0"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" name="文本框 19">
            <a:extLst>
              <a:ext uri="{FF2B5EF4-FFF2-40B4-BE49-F238E27FC236}">
                <a16:creationId xmlns="" xmlns:a16="http://schemas.microsoft.com/office/drawing/2014/main" id="{19D908A1-EB5A-4BC0-B6A2-375B300C4445}"/>
              </a:ext>
            </a:extLst>
          </p:cNvPr>
          <p:cNvSpPr txBox="1"/>
          <p:nvPr/>
        </p:nvSpPr>
        <p:spPr>
          <a:xfrm>
            <a:off x="5634538" y="4502903"/>
            <a:ext cx="3445826" cy="3488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ts val="2000"/>
              </a:lnSpc>
            </a:pPr>
            <a:r>
              <a:rPr lang="zh-CN" altLang="zh-CN" sz="2000" b="1" kern="1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生产厂家</a:t>
            </a:r>
            <a:r>
              <a:rPr lang="zh-CN" altLang="zh-CN" sz="2000" kern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zh-CN" altLang="en-US" sz="2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日本尼康</a:t>
            </a:r>
            <a:endParaRPr lang="zh-CN" altLang="zh-CN" sz="20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3" name="矩形 22">
            <a:extLst>
              <a:ext uri="{FF2B5EF4-FFF2-40B4-BE49-F238E27FC236}">
                <a16:creationId xmlns="" xmlns:a16="http://schemas.microsoft.com/office/drawing/2014/main" id="{6054A055-524B-41AF-AEA3-555218160C3F}"/>
              </a:ext>
            </a:extLst>
          </p:cNvPr>
          <p:cNvSpPr/>
          <p:nvPr/>
        </p:nvSpPr>
        <p:spPr>
          <a:xfrm>
            <a:off x="7104381" y="5450820"/>
            <a:ext cx="1960880" cy="102079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 smtClean="0"/>
              <a:t>联系人：刘屹东</a:t>
            </a:r>
            <a:endParaRPr lang="en-US" altLang="zh-CN" sz="2000" dirty="0" smtClean="0"/>
          </a:p>
          <a:p>
            <a:pPr algn="ctr"/>
            <a:r>
              <a:rPr lang="en-US" altLang="zh-CN" sz="2000" dirty="0" smtClean="0"/>
              <a:t>18651590909</a:t>
            </a:r>
            <a:endParaRPr lang="zh-CN" altLang="en-US" sz="2000" dirty="0"/>
          </a:p>
        </p:txBody>
      </p:sp>
      <p:pic>
        <p:nvPicPr>
          <p:cNvPr id="2" name="图片 1">
            <a:extLst>
              <a:ext uri="{FF2B5EF4-FFF2-40B4-BE49-F238E27FC236}">
                <a16:creationId xmlns="" xmlns:a16="http://schemas.microsoft.com/office/drawing/2014/main" id="{56CD204A-D81F-4624-A395-BFCA8AA5840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/>
          <a:srcRect t="12900" b="9253"/>
          <a:stretch/>
        </p:blipFill>
        <p:spPr>
          <a:xfrm>
            <a:off x="5383216" y="2423910"/>
            <a:ext cx="3264529" cy="190603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5424417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</TotalTime>
  <Words>374</Words>
  <Application>Microsoft Office PowerPoint</Application>
  <PresentationFormat>全屏显示(4:3)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主题​​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留青</dc:creator>
  <cp:lastModifiedBy>Administrator</cp:lastModifiedBy>
  <cp:revision>23</cp:revision>
  <dcterms:created xsi:type="dcterms:W3CDTF">2020-11-24T02:55:14Z</dcterms:created>
  <dcterms:modified xsi:type="dcterms:W3CDTF">2020-12-07T01:47:52Z</dcterms:modified>
</cp:coreProperties>
</file>