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t>2020/11/28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1915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t>2020/11/28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7677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t>2020/11/28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1030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t>2020/11/28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2006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t>2020/11/28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685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t>2020/11/28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9552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t>2020/11/28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0565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t>2020/11/28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9857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t>2020/11/28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0311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t>2020/11/28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3517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t>2020/11/28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2280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93387-7C09-4EC4-BBF2-331507D8EDF6}" type="datetimeFigureOut">
              <a:rPr lang="zh-CN" altLang="en-US" smtClean="0"/>
              <a:t>2020/11/28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8FA9D-14C5-497A-959B-7D1A5488B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4831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3BD939F2-7655-45D9-9550-1FD923BE9000}"/>
              </a:ext>
            </a:extLst>
          </p:cNvPr>
          <p:cNvSpPr txBox="1"/>
          <p:nvPr/>
        </p:nvSpPr>
        <p:spPr>
          <a:xfrm>
            <a:off x="294640" y="130458"/>
            <a:ext cx="273812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zh-CN" sz="1400" b="1" kern="0" dirty="0">
                <a:solidFill>
                  <a:srgbClr val="C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热重及同步热分析仪</a:t>
            </a:r>
            <a:endParaRPr lang="zh-CN" altLang="zh-CN" sz="1400" b="1" kern="100" dirty="0">
              <a:solidFill>
                <a:srgbClr val="C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46DC9602-F833-4B15-AAA3-C784D8E5635C}"/>
              </a:ext>
            </a:extLst>
          </p:cNvPr>
          <p:cNvSpPr txBox="1"/>
          <p:nvPr/>
        </p:nvSpPr>
        <p:spPr>
          <a:xfrm>
            <a:off x="284480" y="412016"/>
            <a:ext cx="52832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zh-CN" sz="1400" b="1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Thermogravimetric and simultaneous thermal analyzer</a:t>
            </a:r>
            <a:endParaRPr lang="zh-CN" altLang="zh-CN" sz="1400" b="1" kern="1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DBA3E427-2276-41E9-9B6A-77304F3B8063}"/>
              </a:ext>
            </a:extLst>
          </p:cNvPr>
          <p:cNvSpPr/>
          <p:nvPr/>
        </p:nvSpPr>
        <p:spPr>
          <a:xfrm>
            <a:off x="284480" y="696099"/>
            <a:ext cx="8575040" cy="233680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C89201F3-F6DE-4AD1-B3C1-B6061D6BEC89}"/>
              </a:ext>
            </a:extLst>
          </p:cNvPr>
          <p:cNvCxnSpPr>
            <a:stCxn id="8" idx="1"/>
            <a:endCxn id="8" idx="3"/>
          </p:cNvCxnSpPr>
          <p:nvPr/>
        </p:nvCxnSpPr>
        <p:spPr>
          <a:xfrm>
            <a:off x="284480" y="812939"/>
            <a:ext cx="8575040" cy="0"/>
          </a:xfrm>
          <a:prstGeom prst="line">
            <a:avLst/>
          </a:prstGeom>
          <a:ln w="57150"/>
          <a:effectLst>
            <a:glow rad="101600">
              <a:srgbClr val="FFFF00">
                <a:alpha val="60000"/>
              </a:srgbClr>
            </a:glo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文本框 11">
            <a:extLst>
              <a:ext uri="{FF2B5EF4-FFF2-40B4-BE49-F238E27FC236}">
                <a16:creationId xmlns:a16="http://schemas.microsoft.com/office/drawing/2014/main" id="{D4198D22-47E2-4638-9604-5CB5138B5C60}"/>
              </a:ext>
            </a:extLst>
          </p:cNvPr>
          <p:cNvSpPr txBox="1"/>
          <p:nvPr/>
        </p:nvSpPr>
        <p:spPr>
          <a:xfrm>
            <a:off x="294640" y="1109227"/>
            <a:ext cx="5669280" cy="13411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2000"/>
              </a:lnSpc>
            </a:pPr>
            <a:r>
              <a:rPr lang="zh-CN" altLang="zh-CN" sz="1000" b="1" kern="0" dirty="0">
                <a:solidFill>
                  <a:srgbClr val="C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主要功能及应用：</a:t>
            </a:r>
            <a:endParaRPr lang="zh-CN" altLang="zh-CN" sz="1000" b="1" kern="100" dirty="0">
              <a:solidFill>
                <a:srgbClr val="C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306070">
              <a:lnSpc>
                <a:spcPts val="2000"/>
              </a:lnSpc>
            </a:pPr>
            <a:r>
              <a:rPr lang="zh-CN" altLang="zh-CN" sz="1000" kern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热重及同步热分析仪</a:t>
            </a:r>
            <a:r>
              <a:rPr lang="zh-CN" altLang="zh-CN" sz="1000" kern="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是一种利用热重法检测物质温度-质量变化关系的仪器。热重分析仪主要由天平、炉子、程序控温系统、记录系统等几个部分构成，可同时测量样品重量变化、温度变化和热流信号。</a:t>
            </a:r>
            <a:r>
              <a:rPr lang="zh-CN" altLang="zh-CN" sz="1000" kern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热重及同步热分析仪</a:t>
            </a:r>
            <a:r>
              <a:rPr lang="zh-CN" altLang="zh-CN" sz="1000" kern="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目前广泛应用于塑料、橡胶、涂料、药品、催化剂、无机材料、金属材料与复合材料等各领域的研究开发、工艺优化与质量监控。</a:t>
            </a:r>
            <a:endParaRPr lang="zh-CN" altLang="zh-CN" sz="1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B0497D6C-B74A-4B1E-9D17-6BE994A986EA}"/>
              </a:ext>
            </a:extLst>
          </p:cNvPr>
          <p:cNvSpPr txBox="1"/>
          <p:nvPr/>
        </p:nvSpPr>
        <p:spPr>
          <a:xfrm>
            <a:off x="284480" y="4150798"/>
            <a:ext cx="5466080" cy="21105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2000"/>
              </a:lnSpc>
            </a:pPr>
            <a:r>
              <a:rPr lang="zh-CN" altLang="zh-CN" sz="1000" b="1" kern="0" dirty="0">
                <a:solidFill>
                  <a:srgbClr val="C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主要特点：</a:t>
            </a:r>
            <a:endParaRPr lang="zh-CN" altLang="zh-CN" sz="1000" b="1" kern="100" dirty="0">
              <a:solidFill>
                <a:srgbClr val="C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en-US" altLang="zh-CN" sz="1000" kern="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000" kern="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zh-CN" altLang="zh-CN" sz="1000" kern="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样品无腐蚀性，不吸水</a:t>
            </a:r>
            <a:endParaRPr lang="en-US" altLang="zh-CN" sz="1000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en-US" altLang="zh-CN" sz="1000" kern="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000" kern="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zh-CN" altLang="zh-CN" sz="1000" kern="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只测固态样品，样品质量10~30mg，可测块状、粉末样品；块状样品：大小不超过1×1×1mm</a:t>
            </a:r>
            <a:r>
              <a:rPr lang="zh-CN" altLang="zh-CN" sz="1000" kern="0" baseline="3000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en-US" altLang="zh-CN" sz="1000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en-US" altLang="zh-CN" sz="1000" kern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000" kern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zh-CN" altLang="zh-CN" sz="1000" kern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消除称重量、样品均匀性、升温速率一致性、气氛压力与流量差异等因素影响，</a:t>
            </a:r>
            <a:r>
              <a:rPr lang="en-US" altLang="zh-CN" sz="1000" kern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TG </a:t>
            </a:r>
            <a:r>
              <a:rPr lang="zh-CN" altLang="zh-CN" sz="1000" kern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altLang="zh-CN" sz="1000" kern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DTA/DSC </a:t>
            </a:r>
            <a:r>
              <a:rPr lang="zh-CN" altLang="zh-CN" sz="1000" kern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曲线对应性更佳。</a:t>
            </a:r>
            <a:endParaRPr lang="en-US" altLang="zh-CN" sz="1000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en-US" altLang="zh-CN" sz="1000" kern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1000" kern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zh-CN" altLang="zh-CN" sz="1000" kern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根据某一热效应是否对应质量变化，有助于判别该热效应所对应的物化过程</a:t>
            </a:r>
            <a:r>
              <a:rPr lang="zh-CN" altLang="en-US" sz="1000" kern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en-US" altLang="zh-CN" sz="1000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en-US" altLang="zh-CN" sz="1000" kern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1000" kern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zh-CN" altLang="zh-CN" sz="1000" kern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在反应温度处知道样品的当前实际质量，有利于反应热焓的准确计算。</a:t>
            </a:r>
            <a:endParaRPr lang="zh-CN" altLang="zh-CN" sz="1000" kern="100" dirty="0"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19D908A1-EB5A-4BC0-B6A2-375B300C4445}"/>
              </a:ext>
            </a:extLst>
          </p:cNvPr>
          <p:cNvSpPr txBox="1"/>
          <p:nvPr/>
        </p:nvSpPr>
        <p:spPr>
          <a:xfrm>
            <a:off x="5872480" y="4302457"/>
            <a:ext cx="3190240" cy="348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2000"/>
              </a:lnSpc>
            </a:pPr>
            <a:r>
              <a:rPr lang="zh-CN" altLang="zh-CN" sz="1400" b="1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生产厂家：</a:t>
            </a:r>
            <a:r>
              <a:rPr lang="zh-CN" altLang="zh-CN" sz="1800" kern="0" dirty="0">
                <a:effectLst/>
                <a:ea typeface="Times New Roman" panose="02020603050405020304" pitchFamily="18" charset="0"/>
              </a:rPr>
              <a:t> </a:t>
            </a:r>
            <a:r>
              <a:rPr lang="zh-CN" altLang="zh-CN" sz="1400" kern="0" dirty="0">
                <a:solidFill>
                  <a:srgbClr val="C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瑞士梅特勒</a:t>
            </a:r>
            <a:r>
              <a:rPr lang="en-US" altLang="zh-CN" sz="1400" kern="0" dirty="0">
                <a:solidFill>
                  <a:srgbClr val="C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-</a:t>
            </a:r>
            <a:r>
              <a:rPr lang="zh-CN" altLang="zh-CN" sz="1400" kern="0" dirty="0">
                <a:solidFill>
                  <a:srgbClr val="C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托利多公司</a:t>
            </a:r>
            <a:endParaRPr lang="en-US" altLang="zh-CN" sz="1400" kern="0" dirty="0">
              <a:solidFill>
                <a:srgbClr val="C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6054A055-524B-41AF-AEA3-555218160C3F}"/>
              </a:ext>
            </a:extLst>
          </p:cNvPr>
          <p:cNvSpPr/>
          <p:nvPr/>
        </p:nvSpPr>
        <p:spPr>
          <a:xfrm>
            <a:off x="5953760" y="5287631"/>
            <a:ext cx="1960880" cy="10207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/>
              <a:t>联系人：李凯欣</a:t>
            </a:r>
            <a:endParaRPr lang="en-US" altLang="zh-CN" sz="2000" dirty="0"/>
          </a:p>
          <a:p>
            <a:pPr algn="ctr"/>
            <a:r>
              <a:rPr lang="en-US" altLang="zh-CN" sz="2000" dirty="0"/>
              <a:t>13632342551</a:t>
            </a:r>
            <a:endParaRPr lang="zh-CN" altLang="en-US" sz="2000" dirty="0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ABBEAB88-70FF-4431-87EF-EE77EDDEE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480" y="2501772"/>
            <a:ext cx="4500880" cy="1597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主要技术指标：</a:t>
            </a:r>
            <a:endParaRPr kumimoji="0" lang="en-US" altLang="zh-CN" sz="10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zh-CN" sz="1000" kern="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同时得到DSC-TGA信号，也可软件计算得到DTA信号</a:t>
            </a:r>
            <a:endParaRPr lang="en-US" altLang="zh-CN" sz="10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zh-CN" sz="1000" kern="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温度范围：室温~1600℃</a:t>
            </a:r>
            <a:endParaRPr lang="en-US" altLang="zh-CN" sz="10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zh-CN" sz="1000" kern="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升温速率：0.1-100℃/min</a:t>
            </a:r>
            <a:endParaRPr lang="en-US" altLang="zh-CN" sz="10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zh-CN" sz="1000" kern="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DSC量热准确度：±1%</a:t>
            </a:r>
            <a:endParaRPr lang="en-US" altLang="zh-CN" sz="10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zh-CN" sz="1000" kern="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天平灵敏度：0.1ug</a:t>
            </a:r>
            <a:endParaRPr lang="zh-CN" altLang="zh-CN" sz="1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B8EB323E-DC91-4002-9005-D09276EFE7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176" y="1910256"/>
            <a:ext cx="2606383" cy="2104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441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998</TotalTime>
  <Words>290</Words>
  <Application>Microsoft Office PowerPoint</Application>
  <PresentationFormat>全屏显示(4:3)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微软雅黑</vt:lpstr>
      <vt:lpstr>Arial</vt:lpstr>
      <vt:lpstr>Calibri</vt:lpstr>
      <vt:lpstr>Calibri Light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留青</dc:creator>
  <cp:lastModifiedBy>留青</cp:lastModifiedBy>
  <cp:revision>30</cp:revision>
  <dcterms:created xsi:type="dcterms:W3CDTF">2020-11-24T02:55:14Z</dcterms:created>
  <dcterms:modified xsi:type="dcterms:W3CDTF">2020-11-28T15:22:55Z</dcterms:modified>
</cp:coreProperties>
</file>