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-1055" y="-5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93387-7C09-4EC4-BBF2-331507D8EDF6}" type="datetimeFigureOut">
              <a:rPr lang="zh-CN" altLang="en-US" smtClean="0"/>
              <a:t>2020/11/27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8FA9D-14C5-497A-959B-7D1A5488BB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1915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93387-7C09-4EC4-BBF2-331507D8EDF6}" type="datetimeFigureOut">
              <a:rPr lang="zh-CN" altLang="en-US" smtClean="0"/>
              <a:t>2020/11/27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8FA9D-14C5-497A-959B-7D1A5488BB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7677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93387-7C09-4EC4-BBF2-331507D8EDF6}" type="datetimeFigureOut">
              <a:rPr lang="zh-CN" altLang="en-US" smtClean="0"/>
              <a:t>2020/11/27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8FA9D-14C5-497A-959B-7D1A5488BB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1030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93387-7C09-4EC4-BBF2-331507D8EDF6}" type="datetimeFigureOut">
              <a:rPr lang="zh-CN" altLang="en-US" smtClean="0"/>
              <a:t>2020/11/27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8FA9D-14C5-497A-959B-7D1A5488BB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2006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93387-7C09-4EC4-BBF2-331507D8EDF6}" type="datetimeFigureOut">
              <a:rPr lang="zh-CN" altLang="en-US" smtClean="0"/>
              <a:t>2020/11/27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8FA9D-14C5-497A-959B-7D1A5488BB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6858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93387-7C09-4EC4-BBF2-331507D8EDF6}" type="datetimeFigureOut">
              <a:rPr lang="zh-CN" altLang="en-US" smtClean="0"/>
              <a:t>2020/11/27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8FA9D-14C5-497A-959B-7D1A5488BB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9552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93387-7C09-4EC4-BBF2-331507D8EDF6}" type="datetimeFigureOut">
              <a:rPr lang="zh-CN" altLang="en-US" smtClean="0"/>
              <a:t>2020/11/27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8FA9D-14C5-497A-959B-7D1A5488BB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0565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93387-7C09-4EC4-BBF2-331507D8EDF6}" type="datetimeFigureOut">
              <a:rPr lang="zh-CN" altLang="en-US" smtClean="0"/>
              <a:t>2020/11/27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8FA9D-14C5-497A-959B-7D1A5488BB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9857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93387-7C09-4EC4-BBF2-331507D8EDF6}" type="datetimeFigureOut">
              <a:rPr lang="zh-CN" altLang="en-US" smtClean="0"/>
              <a:t>2020/11/27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8FA9D-14C5-497A-959B-7D1A5488BB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0311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93387-7C09-4EC4-BBF2-331507D8EDF6}" type="datetimeFigureOut">
              <a:rPr lang="zh-CN" altLang="en-US" smtClean="0"/>
              <a:t>2020/11/27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8FA9D-14C5-497A-959B-7D1A5488BB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3517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93387-7C09-4EC4-BBF2-331507D8EDF6}" type="datetimeFigureOut">
              <a:rPr lang="zh-CN" altLang="en-US" smtClean="0"/>
              <a:t>2020/11/27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8FA9D-14C5-497A-959B-7D1A5488BB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2280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93387-7C09-4EC4-BBF2-331507D8EDF6}" type="datetimeFigureOut">
              <a:rPr lang="zh-CN" altLang="en-US" smtClean="0"/>
              <a:t>2020/11/27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8FA9D-14C5-497A-959B-7D1A5488BB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4831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>
            <a:extLst>
              <a:ext uri="{FF2B5EF4-FFF2-40B4-BE49-F238E27FC236}">
                <a16:creationId xmlns:a16="http://schemas.microsoft.com/office/drawing/2014/main" xmlns="" id="{3BD939F2-7655-45D9-9550-1FD923BE9000}"/>
              </a:ext>
            </a:extLst>
          </p:cNvPr>
          <p:cNvSpPr txBox="1"/>
          <p:nvPr/>
        </p:nvSpPr>
        <p:spPr>
          <a:xfrm>
            <a:off x="254000" y="111760"/>
            <a:ext cx="693928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zh-CN" sz="1400" b="1" kern="0" dirty="0" smtClean="0"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高真空</a:t>
            </a:r>
            <a:r>
              <a:rPr lang="zh-CN" altLang="zh-CN" sz="1400" b="1" kern="0" dirty="0"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有机/金属镀膜设备</a:t>
            </a:r>
            <a:endParaRPr lang="zh-CN" altLang="zh-CN" sz="1400" b="1" kern="100" dirty="0">
              <a:solidFill>
                <a:srgbClr val="FF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endParaRPr lang="zh-CN" altLang="zh-CN" sz="1400" b="1" kern="100" dirty="0">
              <a:solidFill>
                <a:srgbClr val="FF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xmlns="" id="{46DC9602-F833-4B15-AAA3-C784D8E5635C}"/>
              </a:ext>
            </a:extLst>
          </p:cNvPr>
          <p:cNvSpPr txBox="1"/>
          <p:nvPr/>
        </p:nvSpPr>
        <p:spPr>
          <a:xfrm>
            <a:off x="254000" y="388322"/>
            <a:ext cx="87884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400" b="1" kern="1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High </a:t>
            </a:r>
            <a:r>
              <a:rPr lang="en-US" altLang="zh-CN" sz="1400" b="1" kern="1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Vacuum Organic/Metal Coating Equipment</a:t>
            </a:r>
            <a:endParaRPr lang="zh-CN" altLang="zh-CN" sz="1400" b="1" kern="1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endParaRPr lang="zh-CN" altLang="zh-CN" sz="1400" b="1" kern="1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xmlns="" id="{DBA3E427-2276-41E9-9B6A-77304F3B8063}"/>
              </a:ext>
            </a:extLst>
          </p:cNvPr>
          <p:cNvSpPr/>
          <p:nvPr/>
        </p:nvSpPr>
        <p:spPr>
          <a:xfrm>
            <a:off x="284480" y="696099"/>
            <a:ext cx="8575040" cy="233680"/>
          </a:xfrm>
          <a:prstGeom prst="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xmlns="" id="{C89201F3-F6DE-4AD1-B3C1-B6061D6BEC89}"/>
              </a:ext>
            </a:extLst>
          </p:cNvPr>
          <p:cNvCxnSpPr>
            <a:stCxn id="8" idx="1"/>
            <a:endCxn id="8" idx="3"/>
          </p:cNvCxnSpPr>
          <p:nvPr/>
        </p:nvCxnSpPr>
        <p:spPr>
          <a:xfrm>
            <a:off x="284480" y="812939"/>
            <a:ext cx="8575040" cy="0"/>
          </a:xfrm>
          <a:prstGeom prst="line">
            <a:avLst/>
          </a:prstGeom>
          <a:ln w="57150"/>
          <a:effectLst>
            <a:glow rad="101600">
              <a:srgbClr val="FFFF00">
                <a:alpha val="60000"/>
              </a:srgbClr>
            </a:glo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文本框 11">
            <a:extLst>
              <a:ext uri="{FF2B5EF4-FFF2-40B4-BE49-F238E27FC236}">
                <a16:creationId xmlns:a16="http://schemas.microsoft.com/office/drawing/2014/main" xmlns="" id="{D4198D22-47E2-4638-9604-5CB5138B5C60}"/>
              </a:ext>
            </a:extLst>
          </p:cNvPr>
          <p:cNvSpPr txBox="1"/>
          <p:nvPr/>
        </p:nvSpPr>
        <p:spPr>
          <a:xfrm>
            <a:off x="284480" y="1059973"/>
            <a:ext cx="4514499" cy="18876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ts val="2000"/>
              </a:lnSpc>
            </a:pPr>
            <a:r>
              <a:rPr lang="zh-CN" altLang="zh-CN" sz="1000" b="1" kern="0" dirty="0">
                <a:solidFill>
                  <a:srgbClr val="C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主要功能及应用</a:t>
            </a:r>
            <a:r>
              <a:rPr lang="zh-CN" altLang="zh-CN" sz="1000" b="1" kern="0" dirty="0" smtClean="0">
                <a:solidFill>
                  <a:srgbClr val="C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endParaRPr lang="en-US" altLang="zh-CN" sz="1000" b="1" kern="1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>
              <a:lnSpc>
                <a:spcPts val="2000"/>
              </a:lnSpc>
            </a:pPr>
            <a:r>
              <a:rPr lang="en-US" altLang="zh-CN" sz="1000" b="1" kern="100" dirty="0">
                <a:solidFill>
                  <a:srgbClr val="C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1000" b="1" kern="100" dirty="0" smtClean="0">
                <a:solidFill>
                  <a:srgbClr val="C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    </a:t>
            </a:r>
            <a:r>
              <a:rPr lang="zh-CN" altLang="en-US" sz="1000" kern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设备包含手套箱、多源有机金属气相沉积</a:t>
            </a:r>
            <a:r>
              <a:rPr lang="zh-CN" altLang="en-US" sz="1000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系统</a:t>
            </a:r>
            <a:r>
              <a:rPr lang="en-US" altLang="zh-CN" sz="1000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zh-CN" altLang="en-US" sz="1000" kern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（内</a:t>
            </a:r>
            <a:r>
              <a:rPr lang="zh-CN" altLang="en-US" sz="1000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有</a:t>
            </a:r>
            <a:r>
              <a:rPr lang="en-US" altLang="zh-CN" sz="1000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</a:t>
            </a:r>
            <a:r>
              <a:rPr lang="zh-CN" altLang="en-US" sz="1000" kern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个金属蒸发源和一个蒸距为</a:t>
            </a:r>
            <a:r>
              <a:rPr lang="en-US" altLang="zh-CN" sz="1000" kern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150mm</a:t>
            </a:r>
            <a:r>
              <a:rPr lang="zh-CN" altLang="en-US" sz="1000" kern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的金属蒸发源）</a:t>
            </a:r>
            <a:r>
              <a:rPr lang="zh-CN" altLang="en-US" sz="1000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和</a:t>
            </a:r>
            <a:r>
              <a:rPr lang="zh-CN" altLang="en-US" sz="1000" kern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多源有机金属气相沉积系统</a:t>
            </a:r>
            <a:r>
              <a:rPr lang="en-US" altLang="zh-CN" sz="1000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zh-CN" altLang="en-US" sz="1000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（内有</a:t>
            </a:r>
            <a:r>
              <a:rPr lang="en-US" altLang="zh-CN" sz="1000" kern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sz="1000" kern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个有机蒸发源，</a:t>
            </a:r>
            <a:r>
              <a:rPr lang="en-US" altLang="zh-CN" sz="1000" kern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sz="1000" kern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个金属蒸发源和一个蒸距为</a:t>
            </a:r>
            <a:r>
              <a:rPr lang="en-US" altLang="zh-CN" sz="1000" kern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150mm</a:t>
            </a:r>
            <a:r>
              <a:rPr lang="zh-CN" altLang="en-US" sz="1000" kern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的金属蒸发源），均具有</a:t>
            </a:r>
            <a:r>
              <a:rPr lang="en-US" altLang="zh-CN" sz="1000" kern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sz="1000" kern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套晶振在线</a:t>
            </a:r>
            <a:r>
              <a:rPr lang="zh-CN" altLang="en-US" sz="1000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测量系统</a:t>
            </a:r>
            <a:r>
              <a:rPr lang="zh-CN" altLang="zh-CN" sz="1000" kern="0" dirty="0" smtClean="0"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。</a:t>
            </a:r>
            <a:r>
              <a:rPr lang="zh-CN" altLang="zh-CN" sz="1000" kern="0" dirty="0"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广泛应用于高校、科研院所制备功能薄膜、蒸镀</a:t>
            </a:r>
            <a:r>
              <a:rPr lang="zh-CN" altLang="zh-CN" sz="1000" kern="0" dirty="0" smtClean="0"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电极等</a:t>
            </a:r>
            <a:r>
              <a:rPr lang="zh-CN" altLang="zh-CN" sz="1000" kern="0" dirty="0"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，特别适合太阳能电池</a:t>
            </a:r>
            <a:r>
              <a:rPr lang="zh-CN" altLang="zh-CN" sz="1000" kern="0" dirty="0" smtClean="0"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、LED显</a:t>
            </a:r>
            <a:r>
              <a:rPr lang="zh-CN" altLang="zh-CN" sz="1000" kern="0" dirty="0" smtClean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示</a:t>
            </a:r>
            <a:r>
              <a:rPr lang="zh-CN" altLang="en-US" sz="1000" kern="0" dirty="0" smtClean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器件</a:t>
            </a:r>
            <a:r>
              <a:rPr lang="zh-CN" altLang="zh-CN" sz="1000" kern="0" dirty="0" smtClean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研究与开发</a:t>
            </a:r>
            <a:r>
              <a:rPr lang="zh-CN" altLang="zh-CN" sz="1000" kern="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领域。</a:t>
            </a:r>
            <a:endParaRPr lang="zh-CN" altLang="zh-CN" sz="1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304800" algn="just">
              <a:lnSpc>
                <a:spcPts val="2000"/>
              </a:lnSpc>
            </a:pPr>
            <a:r>
              <a:rPr lang="en-US" altLang="zh-CN" sz="1000" kern="0" dirty="0">
                <a:solidFill>
                  <a:srgbClr val="33333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 </a:t>
            </a:r>
            <a:endParaRPr lang="zh-CN" altLang="zh-CN" sz="1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xmlns="" id="{614A6BB8-6B48-4DDB-981F-5B13C776AA22}"/>
              </a:ext>
            </a:extLst>
          </p:cNvPr>
          <p:cNvSpPr txBox="1"/>
          <p:nvPr/>
        </p:nvSpPr>
        <p:spPr>
          <a:xfrm>
            <a:off x="284480" y="2673913"/>
            <a:ext cx="4642917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ts val="2000"/>
              </a:lnSpc>
            </a:pPr>
            <a:r>
              <a:rPr lang="zh-CN" altLang="zh-CN" sz="1000" b="1" kern="0" dirty="0">
                <a:solidFill>
                  <a:srgbClr val="C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主要技术指标：</a:t>
            </a:r>
            <a:endParaRPr lang="en-US" altLang="zh-CN" sz="1000" b="1" kern="1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>
              <a:lnSpc>
                <a:spcPts val="2000"/>
              </a:lnSpc>
            </a:pPr>
            <a:r>
              <a:rPr lang="zh-CN" altLang="zh-CN" sz="1000" kern="0" dirty="0">
                <a:solidFill>
                  <a:srgbClr val="33333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极限真空度：</a:t>
            </a:r>
            <a:r>
              <a:rPr lang="en-US" altLang="zh-CN" sz="1000" kern="0" dirty="0" smtClean="0">
                <a:solidFill>
                  <a:srgbClr val="33333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4x10</a:t>
            </a:r>
            <a:r>
              <a:rPr lang="en-US" altLang="zh-CN" sz="1000" kern="0" baseline="30000" dirty="0" smtClean="0">
                <a:solidFill>
                  <a:srgbClr val="33333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-5 </a:t>
            </a:r>
            <a:r>
              <a:rPr lang="en-US" altLang="zh-CN" sz="1000" kern="0" dirty="0" smtClean="0">
                <a:solidFill>
                  <a:srgbClr val="33333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Pa</a:t>
            </a:r>
            <a:endParaRPr lang="en-US" altLang="zh-CN" sz="1000" kern="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algn="just">
              <a:lnSpc>
                <a:spcPts val="2000"/>
              </a:lnSpc>
            </a:pPr>
            <a:r>
              <a:rPr lang="zh-CN" altLang="zh-CN" sz="1000" kern="0" dirty="0">
                <a:solidFill>
                  <a:srgbClr val="33333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充入干燥氮气抽</a:t>
            </a:r>
            <a:r>
              <a:rPr lang="zh-CN" altLang="zh-CN" sz="1000" kern="0" dirty="0" smtClean="0">
                <a:solidFill>
                  <a:srgbClr val="33333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至</a:t>
            </a:r>
            <a:r>
              <a:rPr lang="en-US" altLang="zh-CN" sz="1000" kern="0" dirty="0" smtClean="0">
                <a:solidFill>
                  <a:srgbClr val="33333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4</a:t>
            </a:r>
            <a:r>
              <a:rPr lang="en-US" altLang="zh-CN" sz="1000" kern="0" dirty="0" smtClean="0">
                <a:solidFill>
                  <a:srgbClr val="33333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x10</a:t>
            </a:r>
            <a:r>
              <a:rPr lang="en-US" altLang="zh-CN" sz="1000" kern="0" baseline="30000" dirty="0" smtClean="0">
                <a:solidFill>
                  <a:srgbClr val="33333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-4</a:t>
            </a:r>
            <a:r>
              <a:rPr lang="en-US" altLang="zh-CN" sz="1000" kern="0" dirty="0" smtClean="0">
                <a:solidFill>
                  <a:srgbClr val="33333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Pa</a:t>
            </a:r>
            <a:r>
              <a:rPr lang="en-US" altLang="zh-CN" sz="1000" kern="0" dirty="0">
                <a:solidFill>
                  <a:srgbClr val="33333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≤25min</a:t>
            </a:r>
            <a:endParaRPr lang="en-US" altLang="zh-CN" sz="1000" kern="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algn="just">
              <a:lnSpc>
                <a:spcPts val="2000"/>
              </a:lnSpc>
            </a:pPr>
            <a:r>
              <a:rPr lang="zh-CN" altLang="zh-CN" sz="1000" kern="0" dirty="0">
                <a:solidFill>
                  <a:srgbClr val="33333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真空室漏率：漏率为关机</a:t>
            </a:r>
            <a:r>
              <a:rPr lang="en-US" altLang="zh-CN" sz="1000" kern="0" dirty="0">
                <a:solidFill>
                  <a:srgbClr val="33333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zh-CN" sz="1000" kern="0" dirty="0">
                <a:solidFill>
                  <a:srgbClr val="33333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小时</a:t>
            </a:r>
            <a:r>
              <a:rPr lang="en-US" altLang="zh-CN" sz="1000" kern="0" dirty="0">
                <a:solidFill>
                  <a:srgbClr val="33333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≤10Pa</a:t>
            </a:r>
            <a:r>
              <a:rPr lang="zh-CN" altLang="zh-CN" sz="1000" kern="0" dirty="0">
                <a:solidFill>
                  <a:srgbClr val="33333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（新设备空载，极限真空后</a:t>
            </a:r>
            <a:r>
              <a:rPr lang="zh-CN" altLang="zh-CN" sz="1000" kern="0" dirty="0" smtClean="0">
                <a:solidFill>
                  <a:srgbClr val="33333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关机</a:t>
            </a:r>
            <a:r>
              <a:rPr lang="zh-CN" altLang="en-US" sz="1000" kern="0" dirty="0" smtClean="0">
                <a:solidFill>
                  <a:srgbClr val="33333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）</a:t>
            </a:r>
            <a:endParaRPr lang="en-US" altLang="zh-CN" sz="1000" kern="0" dirty="0">
              <a:solidFill>
                <a:srgbClr val="333333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algn="just">
              <a:lnSpc>
                <a:spcPts val="2000"/>
              </a:lnSpc>
            </a:pPr>
            <a:r>
              <a:rPr lang="zh-CN" altLang="zh-CN" sz="1000" kern="0" dirty="0">
                <a:solidFill>
                  <a:srgbClr val="33333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有机源可加热至</a:t>
            </a:r>
            <a:r>
              <a:rPr lang="en-US" altLang="zh-CN" sz="1000" kern="0" dirty="0" smtClean="0">
                <a:solidFill>
                  <a:srgbClr val="33333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500</a:t>
            </a:r>
            <a:r>
              <a:rPr lang="zh-CN" altLang="zh-CN" sz="1000" kern="0" dirty="0" smtClean="0">
                <a:solidFill>
                  <a:srgbClr val="33333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℃</a:t>
            </a:r>
            <a:endParaRPr lang="en-US" altLang="zh-CN" sz="1000" kern="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algn="just">
              <a:lnSpc>
                <a:spcPts val="2000"/>
              </a:lnSpc>
            </a:pPr>
            <a:r>
              <a:rPr lang="zh-CN" altLang="zh-CN" sz="1000" kern="0" dirty="0">
                <a:solidFill>
                  <a:srgbClr val="33333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金属电极可加电流至</a:t>
            </a:r>
            <a:r>
              <a:rPr lang="en-US" altLang="zh-CN" sz="1000" kern="0" dirty="0" smtClean="0">
                <a:solidFill>
                  <a:srgbClr val="33333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150A</a:t>
            </a:r>
            <a:endParaRPr lang="en-US" altLang="zh-CN" sz="1000" kern="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xmlns="" id="{B0497D6C-B74A-4B1E-9D17-6BE994A986EA}"/>
              </a:ext>
            </a:extLst>
          </p:cNvPr>
          <p:cNvSpPr txBox="1"/>
          <p:nvPr/>
        </p:nvSpPr>
        <p:spPr>
          <a:xfrm>
            <a:off x="284480" y="4320490"/>
            <a:ext cx="5532120" cy="18876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ts val="2000"/>
              </a:lnSpc>
            </a:pPr>
            <a:r>
              <a:rPr lang="zh-CN" altLang="zh-CN" sz="1000" b="1" kern="0" dirty="0">
                <a:solidFill>
                  <a:srgbClr val="C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主要特点：</a:t>
            </a:r>
            <a:endParaRPr lang="zh-CN" altLang="zh-CN" sz="1000" b="1" kern="100" dirty="0">
              <a:solidFill>
                <a:srgbClr val="C0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>
              <a:lnSpc>
                <a:spcPts val="2000"/>
              </a:lnSpc>
            </a:pPr>
            <a:r>
              <a:rPr lang="en-US" altLang="zh-CN" sz="1000" kern="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1000" kern="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zh-CN" altLang="zh-CN" sz="1000" kern="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完全封闭的系统框架设计，外观更漂亮，使用更安全</a:t>
            </a:r>
            <a:endParaRPr lang="en-US" altLang="zh-CN" sz="1000" kern="1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>
              <a:lnSpc>
                <a:spcPts val="2000"/>
              </a:lnSpc>
            </a:pPr>
            <a:r>
              <a:rPr lang="en-US" altLang="zh-CN" sz="1000" kern="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1000" kern="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zh-CN" altLang="zh-CN" sz="1000" kern="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前开门真空腔体，方便取放基片、更换蒸发舟、添加蒸发材料以及真空室的日常维护</a:t>
            </a:r>
            <a:endParaRPr lang="en-US" altLang="zh-CN" sz="1000" kern="1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>
              <a:lnSpc>
                <a:spcPts val="2000"/>
              </a:lnSpc>
            </a:pPr>
            <a:r>
              <a:rPr lang="en-US" altLang="zh-CN" sz="1000" kern="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sz="1000" kern="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zh-CN" altLang="zh-CN" sz="1000" kern="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可</a:t>
            </a:r>
            <a:r>
              <a:rPr lang="zh-CN" altLang="zh-CN" sz="1000" kern="0" dirty="0" smtClean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镀</a:t>
            </a:r>
            <a:r>
              <a:rPr lang="en-US" altLang="zh-CN" sz="1000" kern="0" dirty="0" smtClean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1.5cm</a:t>
            </a:r>
            <a:r>
              <a:rPr lang="zh-CN" altLang="en-US" sz="1000" kern="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*</a:t>
            </a:r>
            <a:r>
              <a:rPr lang="en-US" altLang="zh-CN" sz="1000" kern="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1.5 cm </a:t>
            </a:r>
            <a:r>
              <a:rPr lang="zh-CN" altLang="zh-CN" sz="1000" kern="0" dirty="0" smtClean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ITO</a:t>
            </a:r>
            <a:r>
              <a:rPr lang="zh-CN" altLang="zh-CN" sz="1000" kern="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/FTO</a:t>
            </a:r>
            <a:r>
              <a:rPr lang="zh-CN" altLang="zh-CN" sz="1000" kern="0" dirty="0" smtClean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玻璃</a:t>
            </a:r>
            <a:r>
              <a:rPr lang="en-US" altLang="zh-CN" sz="1000" kern="0" dirty="0" smtClean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16</a:t>
            </a:r>
            <a:r>
              <a:rPr lang="zh-CN" altLang="zh-CN" sz="1000" kern="0" dirty="0" smtClean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片</a:t>
            </a:r>
            <a:r>
              <a:rPr lang="zh-CN" altLang="zh-CN" sz="1000" kern="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，可定制一体化高精度刻蚀掩</a:t>
            </a:r>
            <a:r>
              <a:rPr lang="zh-CN" altLang="zh-CN" sz="1000" kern="0" dirty="0" smtClean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膜板</a:t>
            </a:r>
            <a:endParaRPr lang="en-US" altLang="zh-CN" sz="1000" kern="1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>
              <a:lnSpc>
                <a:spcPts val="2000"/>
              </a:lnSpc>
            </a:pPr>
            <a:r>
              <a:rPr lang="en-US" altLang="zh-CN" sz="1000" kern="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sz="1000" kern="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zh-CN" altLang="zh-CN" sz="1000" kern="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衬底可选择加热或水冷，源基距≥300mm</a:t>
            </a:r>
            <a:endParaRPr lang="en-US" altLang="zh-CN" sz="1000" kern="1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>
              <a:lnSpc>
                <a:spcPts val="2000"/>
              </a:lnSpc>
            </a:pPr>
            <a:r>
              <a:rPr lang="en-US" altLang="zh-CN" sz="1000" kern="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zh-CN" altLang="en-US" sz="1000" kern="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zh-CN" altLang="zh-CN" sz="1000" kern="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设备集成度高，结构紧凑，占地面积</a:t>
            </a:r>
            <a:r>
              <a:rPr lang="zh-CN" altLang="zh-CN" sz="1000" kern="0" dirty="0" smtClean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小</a:t>
            </a:r>
            <a:endParaRPr lang="en-US" altLang="zh-CN" sz="1000" kern="0" dirty="0">
              <a:solidFill>
                <a:srgbClr val="00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>
              <a:lnSpc>
                <a:spcPts val="2000"/>
              </a:lnSpc>
            </a:pPr>
            <a:r>
              <a:rPr lang="en-US" altLang="zh-CN" sz="1000" kern="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6</a:t>
            </a:r>
            <a:r>
              <a:rPr lang="zh-CN" altLang="en-US" sz="1000" kern="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zh-CN" altLang="zh-CN" sz="1000" kern="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设备配脚轮，方便移动和定位。</a:t>
            </a:r>
            <a:endParaRPr lang="zh-CN" altLang="zh-CN" sz="1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xmlns="" id="{19D908A1-EB5A-4BC0-B6A2-375B300C4445}"/>
              </a:ext>
            </a:extLst>
          </p:cNvPr>
          <p:cNvSpPr txBox="1"/>
          <p:nvPr/>
        </p:nvSpPr>
        <p:spPr>
          <a:xfrm>
            <a:off x="5463702" y="4466161"/>
            <a:ext cx="3578698" cy="3488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ts val="2000"/>
              </a:lnSpc>
            </a:pPr>
            <a:r>
              <a:rPr lang="zh-CN" altLang="zh-CN" sz="1400" b="1" kern="100" dirty="0"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生产厂家</a:t>
            </a:r>
            <a:r>
              <a:rPr lang="zh-CN" altLang="zh-CN" sz="1400" b="1" kern="100" dirty="0" smtClean="0"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r>
              <a:rPr lang="zh-CN" altLang="en-US" sz="1400" b="1" kern="100" dirty="0" smtClean="0"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上海米开罗那机电技术有限公司</a:t>
            </a:r>
            <a:endParaRPr lang="zh-CN" altLang="zh-CN" sz="1400" b="1" kern="100" dirty="0">
              <a:solidFill>
                <a:srgbClr val="C00000"/>
              </a:solidFill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xmlns="" id="{6054A055-524B-41AF-AEA3-555218160C3F}"/>
              </a:ext>
            </a:extLst>
          </p:cNvPr>
          <p:cNvSpPr/>
          <p:nvPr/>
        </p:nvSpPr>
        <p:spPr>
          <a:xfrm>
            <a:off x="6272611" y="5186960"/>
            <a:ext cx="1960880" cy="102079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/>
              <a:t>联系人：谭婉怡</a:t>
            </a:r>
            <a:endParaRPr lang="en-US" altLang="zh-CN" sz="2000" dirty="0"/>
          </a:p>
          <a:p>
            <a:pPr algn="ctr"/>
            <a:r>
              <a:rPr lang="en-US" altLang="zh-CN" sz="2000" dirty="0"/>
              <a:t>15989000687</a:t>
            </a:r>
            <a:endParaRPr lang="zh-CN" alt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7397" y="1181172"/>
            <a:ext cx="3952875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2441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260</TotalTime>
  <Words>288</Words>
  <Application>Microsoft Office PowerPoint</Application>
  <PresentationFormat>全屏显示(4:3)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留青</dc:creator>
  <cp:lastModifiedBy>闵永钢</cp:lastModifiedBy>
  <cp:revision>26</cp:revision>
  <dcterms:created xsi:type="dcterms:W3CDTF">2020-11-24T02:55:14Z</dcterms:created>
  <dcterms:modified xsi:type="dcterms:W3CDTF">2020-11-27T02:31:40Z</dcterms:modified>
</cp:coreProperties>
</file>